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385" r:id="rId3"/>
    <p:sldId id="369" r:id="rId4"/>
    <p:sldId id="367" r:id="rId5"/>
    <p:sldId id="368" r:id="rId6"/>
    <p:sldId id="370" r:id="rId7"/>
    <p:sldId id="378" r:id="rId8"/>
    <p:sldId id="379" r:id="rId9"/>
    <p:sldId id="377" r:id="rId10"/>
    <p:sldId id="386" r:id="rId11"/>
    <p:sldId id="376" r:id="rId12"/>
    <p:sldId id="375" r:id="rId13"/>
    <p:sldId id="381" r:id="rId14"/>
    <p:sldId id="380" r:id="rId15"/>
    <p:sldId id="382" r:id="rId16"/>
    <p:sldId id="384" r:id="rId17"/>
    <p:sldId id="3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7797" autoAdjust="0"/>
  </p:normalViewPr>
  <p:slideViewPr>
    <p:cSldViewPr>
      <p:cViewPr>
        <p:scale>
          <a:sx n="90" d="100"/>
          <a:sy n="90" d="100"/>
        </p:scale>
        <p:origin x="-6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698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895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1548-A370-498C-A14B-E715C2319CD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8953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logotyp(claim)_czerony_pl_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1847850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ksow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546" y="315511"/>
            <a:ext cx="1313815" cy="5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C:\Documents and Settings\Administrator\Pulpit\logotypy\nowe logo Konrad St\Re__logo\LOGO-kolo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5533" y="237406"/>
            <a:ext cx="66675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PROW-2014-20_301146529b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0456" y="237406"/>
            <a:ext cx="9525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776057" y="1268760"/>
            <a:ext cx="7128792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23975" algn="l"/>
              </a:tabLst>
            </a:pPr>
            <a:r>
              <a:rPr lang="pl-PL" sz="1000" dirty="0">
                <a:solidFill>
                  <a:srgbClr val="0F243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„Europejski Fundusz Rolny na rzecz Rozwoju Obszarów Wiejskich: Europa inwestująca w obszary wiejskie”</a:t>
            </a:r>
            <a:endParaRPr lang="pl-PL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Instytucja Zarządzająca Programem Rozwoju Obszarów Wiejskich na lata 2014–2020 – Minister Rolnictwa i Rozwoju Wsi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Operacja pt. </a:t>
            </a:r>
            <a:r>
              <a:rPr lang="pl-PL" sz="1000" i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Inicjatywy lokalne rozwijają obszary wiejskie - lepszy przykład niż wykład </a:t>
            </a: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wspófinansowana ze środków Unii Europejskiej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Krajowej Sieci Obszarów Wiejskich Programu Rozwoju Obszarów Wiejskich na lata 2014–2020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67544" y="2996952"/>
            <a:ext cx="8208912" cy="15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Wizyta studyjna do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Niemiec </a:t>
            </a:r>
            <a:endParaRPr lang="pl-PL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Inicjatywy lokalne rozwijają obszary wiejskie- lepszy przykład niż </a:t>
            </a:r>
            <a:r>
              <a:rPr lang="pl-PL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wykład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dniach 30 lipca - 3 sierpnia 2017 roku</a:t>
            </a:r>
            <a:endParaRPr lang="pl-PL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99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99392"/>
            <a:ext cx="8686800" cy="151703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3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/>
            </a:r>
            <a:br>
              <a:rPr lang="pl-PL" sz="53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53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     </a:t>
            </a:r>
            <a:br>
              <a:rPr lang="pl-PL" sz="53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   </a:t>
            </a:r>
            <a:r>
              <a:rPr lang="de-DE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LGD </a:t>
            </a:r>
            <a:r>
              <a:rPr lang="de-DE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Mittleres Fuldatal- </a:t>
            </a:r>
            <a:r>
              <a:rPr lang="de-DE" sz="4400" b="1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Hesja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3610744" cy="470852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l-PL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Odwiedziliśmy Centrum </a:t>
            </a:r>
            <a:r>
              <a:rPr lang="de-DE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warsztatów</a:t>
            </a:r>
            <a:r>
              <a:rPr lang="de-DE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de-DE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de-DE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odzieży</a:t>
            </a:r>
            <a:r>
              <a:rPr lang="de-DE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trudnej </a:t>
            </a:r>
            <a:r>
              <a:rPr lang="de-DE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de-DE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Felsberg</a:t>
            </a:r>
            <a:r>
              <a:rPr lang="de-DE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sz="2200" dirty="0" smtClean="0"/>
              <a:t>, </a:t>
            </a:r>
            <a:r>
              <a:rPr lang="pl-PL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która nie ukończyła szkoły i nie ma żadnych kwalifikacji by podjąć pracę. Przedstawiono nam  działania </a:t>
            </a:r>
            <a:r>
              <a:rPr lang="de-DE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pl-PL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jące</a:t>
            </a:r>
            <a:r>
              <a:rPr lang="de-DE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de-DE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</a:t>
            </a:r>
            <a:r>
              <a:rPr lang="de-DE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poprawę </a:t>
            </a:r>
            <a:r>
              <a:rPr lang="de-DE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zdolności</a:t>
            </a:r>
            <a:r>
              <a:rPr lang="de-DE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zatrudniania </a:t>
            </a:r>
            <a:r>
              <a:rPr lang="de-DE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osób</a:t>
            </a:r>
            <a:r>
              <a:rPr lang="de-DE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długotrwale</a:t>
            </a:r>
            <a: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bezrobotnych</a:t>
            </a:r>
            <a:r>
              <a:rPr lang="de-DE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 integrację młodych ze środowiskiem. Projekt jest przykładem na wykorzystanie potencjału społecznego do lokalnego rozwoju.</a:t>
            </a:r>
            <a:r>
              <a:rPr lang="de-DE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pl-PL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Z:\Ewelina\logo LGD - PM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991106" cy="99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417638"/>
            <a:ext cx="2295253" cy="152445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140968"/>
            <a:ext cx="2403669" cy="159646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7152" y="4936306"/>
            <a:ext cx="2627784" cy="174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546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99392"/>
            <a:ext cx="8686800" cy="151703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/>
            </a:r>
            <a:b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       </a:t>
            </a:r>
            <a:b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 </a:t>
            </a:r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        </a:t>
            </a:r>
            <a:r>
              <a:rPr lang="de-DE" sz="4400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LGD </a:t>
            </a:r>
            <a:r>
              <a:rPr lang="de-DE" sz="4400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Diemelsee</a:t>
            </a:r>
            <a:r>
              <a:rPr lang="de-DE" sz="4400" dirty="0">
                <a:solidFill>
                  <a:srgbClr val="92D050"/>
                </a:solidFill>
                <a:latin typeface="Monotype Corsiva" panose="03010101010201010101" pitchFamily="66" charset="0"/>
              </a:rPr>
              <a:t> Nordwaldeck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417639"/>
            <a:ext cx="4546848" cy="1795337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de-DE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</a:t>
            </a:r>
            <a:r>
              <a:rPr lang="pl-PL" sz="3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Arolsen</a:t>
            </a:r>
            <a:r>
              <a:rPr lang="pl-PL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)Warsztat krawiecki projektantki Martiny </a:t>
            </a:r>
            <a:r>
              <a:rPr lang="pl-PL" sz="3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Vodke</a:t>
            </a:r>
            <a:r>
              <a:rPr lang="pl-PL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dofinansowany w ramach  programu LEADER</a:t>
            </a:r>
            <a:r>
              <a:rPr lang="pl-PL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produkuje ekskluzywną odzież, która sprzedawana jest w różnych krajach Europy. Stworzone zostały 4 miejsca pracy</a:t>
            </a:r>
            <a:r>
              <a:rPr lang="pl-PL" sz="3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Projekt  stanowi dobrą praktykę w zakresie rozwoju przedsiębiorczości </a:t>
            </a:r>
            <a:endParaRPr lang="pl-PL" sz="3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pl-PL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Z:\Ewelina\logo LGD - PM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570"/>
            <a:ext cx="991106" cy="99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429000"/>
            <a:ext cx="5852142" cy="329183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437272"/>
            <a:ext cx="2728917" cy="181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05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99392"/>
            <a:ext cx="8686800" cy="151703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/>
            </a:r>
            <a:b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       </a:t>
            </a:r>
            <a:b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 </a:t>
            </a:r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        </a:t>
            </a:r>
            <a:r>
              <a:rPr lang="de-DE" sz="4400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LGD </a:t>
            </a:r>
            <a:r>
              <a:rPr lang="de-DE" sz="4400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Diemelsee</a:t>
            </a:r>
            <a:r>
              <a:rPr lang="de-DE" sz="4400" dirty="0">
                <a:solidFill>
                  <a:srgbClr val="92D050"/>
                </a:solidFill>
                <a:latin typeface="Monotype Corsiva" panose="03010101010201010101" pitchFamily="66" charset="0"/>
              </a:rPr>
              <a:t> Nordwaldeck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95536" y="1754844"/>
            <a:ext cx="5194920" cy="21553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</a:t>
            </a:r>
            <a:r>
              <a:rPr lang="pl-PL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Arolsen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stodoła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kultury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miejsce</a:t>
            </a:r>
            <a:r>
              <a:rPr lang="de-D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kultury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de-DE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wysokiej</a:t>
            </a:r>
            <a:r>
              <a:rPr lang="de-D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jakości</a:t>
            </a:r>
            <a:r>
              <a:rPr lang="de-D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powstało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spólpracy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de-DE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gmin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de-DE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</a:t>
            </a:r>
            <a:r>
              <a:rPr lang="de-DE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nymi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lokalnymi </a:t>
            </a:r>
            <a:r>
              <a:rPr lang="de-DE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klubami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jest dobrym przykładem na wykorzystanie </a:t>
            </a:r>
            <a:r>
              <a:rPr lang="de-DE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potencjał</a:t>
            </a:r>
            <a:r>
              <a:rPr lang="pl-PL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de-DE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społeczn</a:t>
            </a:r>
            <a:r>
              <a:rPr lang="pl-PL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ego</a:t>
            </a:r>
            <a:r>
              <a:rPr lang="de-DE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ekonomiczn</a:t>
            </a:r>
            <a:r>
              <a:rPr lang="pl-PL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ego</a:t>
            </a:r>
            <a:r>
              <a:rPr lang="de-DE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de-DE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partnerstw</a:t>
            </a:r>
            <a:r>
              <a:rPr lang="pl-PL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de-DE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</a:t>
            </a:r>
            <a:r>
              <a:rPr lang="de-D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udost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ę</a:t>
            </a:r>
            <a:r>
              <a:rPr lang="de-DE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pnienia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stodoły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</a:t>
            </a:r>
            <a:r>
              <a:rPr lang="de-D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miejsca</a:t>
            </a:r>
            <a:r>
              <a:rPr lang="de-D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kultury</a:t>
            </a:r>
            <a:r>
              <a:rPr lang="de-D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de-DE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odzie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szkolna</a:t>
            </a:r>
            <a:r>
              <a:rPr lang="de-D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de-DE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dorośli</a:t>
            </a:r>
            <a:r>
              <a:rPr lang="de-D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wykaza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ę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dużą </a:t>
            </a:r>
            <a:r>
              <a:rPr lang="de-DE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aktywności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wykon</a:t>
            </a:r>
            <a:r>
              <a:rPr lang="pl-PL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ując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ę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de-DE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eczn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porz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de-DE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dkowanie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urządzanie pomieszczeń. Zaangażowanie 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mieszkańców na rzecz ośrodka </a:t>
            </a:r>
            <a:r>
              <a:rPr lang="de-DE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systematyczn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de-DE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pl-PL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Z:\Ewelina\logo LGD - PM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570"/>
            <a:ext cx="991106" cy="99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233" y="3832882"/>
            <a:ext cx="4860032" cy="273376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677504"/>
            <a:ext cx="2651787" cy="149163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329524"/>
            <a:ext cx="2620502" cy="17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3672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99392"/>
            <a:ext cx="8686800" cy="151703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/>
            </a:r>
            <a:b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       </a:t>
            </a:r>
            <a:b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 </a:t>
            </a:r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        </a:t>
            </a:r>
            <a:r>
              <a:rPr lang="de-DE" sz="4400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LGD </a:t>
            </a:r>
            <a:r>
              <a:rPr lang="de-DE" sz="4400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Diemelsee</a:t>
            </a:r>
            <a:r>
              <a:rPr lang="de-DE" sz="4400" dirty="0">
                <a:solidFill>
                  <a:srgbClr val="92D050"/>
                </a:solidFill>
                <a:latin typeface="Monotype Corsiva" panose="03010101010201010101" pitchFamily="66" charset="0"/>
              </a:rPr>
              <a:t> Nordwaldeck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67544" y="1263095"/>
            <a:ext cx="4546848" cy="215537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Willingen</a:t>
            </a:r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FEWO </a:t>
            </a:r>
            <a:r>
              <a:rPr lang="pl-PL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Zentrale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agencja 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sprawująca opiekę nad domami wczasowymi. </a:t>
            </a:r>
            <a:r>
              <a:rPr lang="pl-PL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Zentrale</a:t>
            </a:r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gwarantuje jakościowe usługi serwisowe. Obiekty objęte opieką tej centrali kwalifikują się zgodnie kryteriami dla apartamentów Niemieckiego Stowarzyszenia turystyki </a:t>
            </a:r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(wykorzystanie </a:t>
            </a:r>
            <a:r>
              <a:rPr lang="pl-PL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potencjału społecznego i ekonomicznego obszaru)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pl-PL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Z:\Ewelina\logo LGD - PM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570"/>
            <a:ext cx="991106" cy="99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645024"/>
            <a:ext cx="5364088" cy="30173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335" y="1328736"/>
            <a:ext cx="3723861" cy="209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3285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99392"/>
            <a:ext cx="8686800" cy="151703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/>
            </a:r>
            <a:b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       </a:t>
            </a:r>
            <a:b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 </a:t>
            </a:r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        </a:t>
            </a:r>
            <a:r>
              <a:rPr lang="de-DE" sz="4400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LGD </a:t>
            </a:r>
            <a:r>
              <a:rPr lang="de-DE" sz="4400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Diemelsee</a:t>
            </a:r>
            <a:r>
              <a:rPr lang="de-DE" sz="4400" dirty="0">
                <a:solidFill>
                  <a:srgbClr val="92D050"/>
                </a:solidFill>
                <a:latin typeface="Monotype Corsiva" panose="03010101010201010101" pitchFamily="66" charset="0"/>
              </a:rPr>
              <a:t> Nordwaldeck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67544" y="1263095"/>
            <a:ext cx="4546848" cy="238192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Willingen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Kompleks minigolfa- </a:t>
            </a:r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pomieszczenie 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Fantazji. Projekt pod względem wizualnym </a:t>
            </a:r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dostarcza dużych wrażeń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Fluorescencyjne malarstwo 3D międzynarodowych artystów zabiera w podróż do 3 tematycznych światów z 18 torami. Przy wsparciu </a:t>
            </a:r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LEADERA 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stworzono </a:t>
            </a:r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nowe miejsca pracy. Kompleks stał się 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cenną atrakcją w </a:t>
            </a:r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regionie i jest cennym przykładem na </a:t>
            </a:r>
            <a:r>
              <a:rPr lang="pl-PL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wykorzystanie potencjału społecznego do rozwoju turystyki w regionie.</a:t>
            </a:r>
            <a:endParaRPr lang="pl-PL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Z:\Ewelina\logo LGD - PM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570"/>
            <a:ext cx="991106" cy="99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645024"/>
            <a:ext cx="4644008" cy="308445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1936" y="1417638"/>
            <a:ext cx="3275856" cy="184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2066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99392"/>
            <a:ext cx="8686800" cy="151703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/>
            </a:r>
            <a:b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       </a:t>
            </a:r>
            <a:b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 </a:t>
            </a:r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        </a:t>
            </a:r>
            <a:r>
              <a:rPr lang="de-DE" sz="4400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LGD </a:t>
            </a:r>
            <a:r>
              <a:rPr lang="de-DE" sz="4400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Diemelsee</a:t>
            </a:r>
            <a:r>
              <a:rPr lang="de-DE" sz="4400" dirty="0">
                <a:solidFill>
                  <a:srgbClr val="92D050"/>
                </a:solidFill>
                <a:latin typeface="Monotype Corsiva" panose="03010101010201010101" pitchFamily="66" charset="0"/>
              </a:rPr>
              <a:t> Nordwaldeck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67544" y="1263095"/>
            <a:ext cx="4752528" cy="245393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Willingen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Gospodarstwo rodzinne Clausa( rolnika i technika)  i </a:t>
            </a:r>
            <a:r>
              <a:rPr lang="pl-PL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Simony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weterynarza) Faβ,  którzy w celu uzyskania dodatkowych dochodów </a:t>
            </a:r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wybudowali 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dwa domy wczasowe i dom/stodołę zabaw dla gości przy wsparciu </a:t>
            </a:r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LEADERA. Goście, 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szczególnie rodziny z małymi dziećmi mogą odpoczywać na łonie natury podpatrując zwierzęta </a:t>
            </a:r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gospodarstwie (</a:t>
            </a:r>
            <a:r>
              <a:rPr lang="pl-PL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wykorzystanie potencjału środowiskowego do rozwoju przedsiębiorczości)</a:t>
            </a:r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pl-PL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Z:\Ewelina\logo LGD - PM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570"/>
            <a:ext cx="991106" cy="99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510112"/>
            <a:ext cx="5580112" cy="313881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336529"/>
            <a:ext cx="3613497" cy="203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279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99392"/>
            <a:ext cx="8686800" cy="151703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/>
            </a:r>
            <a:b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       </a:t>
            </a:r>
            <a:b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 </a:t>
            </a:r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        </a:t>
            </a:r>
            <a:r>
              <a:rPr lang="de-DE" sz="4400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LGD </a:t>
            </a:r>
            <a:r>
              <a:rPr lang="de-DE" sz="4400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Diemelsee</a:t>
            </a:r>
            <a:r>
              <a:rPr lang="de-DE" sz="4400" dirty="0">
                <a:solidFill>
                  <a:srgbClr val="92D050"/>
                </a:solidFill>
                <a:latin typeface="Monotype Corsiva" panose="03010101010201010101" pitchFamily="66" charset="0"/>
              </a:rPr>
              <a:t> Nordwaldeck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67544" y="1263095"/>
            <a:ext cx="4546848" cy="2155377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(Lichtenfels)</a:t>
            </a:r>
            <a:r>
              <a:rPr 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Szkoła </a:t>
            </a:r>
            <a:r>
              <a:rPr lang="de-DE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Dalwigksthal</a:t>
            </a: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pierwsza</a:t>
            </a: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wiejską</a:t>
            </a: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knajpą</a:t>
            </a: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de-DE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pl-P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de-DE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</a:t>
            </a: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Hesji</a:t>
            </a: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obsługiwana</a:t>
            </a: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przez</a:t>
            </a: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spółdzielnię</a:t>
            </a: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która</a:t>
            </a: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zrzesza</a:t>
            </a: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de-DE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mieszka</a:t>
            </a:r>
            <a:r>
              <a:rPr lang="pl-P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ń</a:t>
            </a:r>
            <a:r>
              <a:rPr lang="de-DE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ców</a:t>
            </a:r>
            <a:r>
              <a:rPr lang="pl-PL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Dalwigksthals</a:t>
            </a: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de-DE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przyległych</a:t>
            </a: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miejscowości</a:t>
            </a: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de-DE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knajpie</a:t>
            </a:r>
            <a:r>
              <a:rPr lang="pl-P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która powstała  dzięki dofinansowaniu z Leadera,</a:t>
            </a: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kilka</a:t>
            </a: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osób</a:t>
            </a:r>
            <a:r>
              <a:rPr lang="pl-P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znalazło</a:t>
            </a: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dodatkowe</a:t>
            </a: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zatrudnienie</a:t>
            </a:r>
            <a:r>
              <a:rPr lang="pl-P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Jest dobrym przykładem na </a:t>
            </a: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wykorzystanie potencjału społecznego  i ekonomicznego do rozwoju </a:t>
            </a:r>
            <a:r>
              <a:rPr lang="de-DE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</a:t>
            </a: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ę</a:t>
            </a:r>
            <a:r>
              <a:rPr lang="de-DE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biorczoś</a:t>
            </a: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 na wsi.</a:t>
            </a:r>
            <a:endParaRPr lang="pl-PL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l-PL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Z:\Ewelina\logo LGD - PM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570"/>
            <a:ext cx="991106" cy="99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284984"/>
            <a:ext cx="5004048" cy="332358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7592" y="1135406"/>
            <a:ext cx="3547886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07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       </a:t>
            </a:r>
            <a:br>
              <a:rPr lang="pl-PL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Rekomendacje operacji realizowanych </a:t>
            </a:r>
            <a:br>
              <a:rPr lang="pl-PL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w ramach inicjatywy LEADER przez niemieckie LGD z zakresu:</a:t>
            </a:r>
            <a:endParaRPr lang="pl-PL" dirty="0">
              <a:solidFill>
                <a:srgbClr val="92D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pl-PL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przedsiębiorczości</a:t>
            </a:r>
            <a:r>
              <a:rPr lang="pl-PL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pl-PL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kanałów </a:t>
            </a:r>
            <a:r>
              <a:rPr lang="pl-PL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sprzedaży, </a:t>
            </a:r>
            <a:endParaRPr lang="pl-PL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pl-PL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wykorzystania </a:t>
            </a:r>
            <a:r>
              <a:rPr lang="pl-PL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zasobów środowiska naturalnego</a:t>
            </a:r>
            <a:r>
              <a:rPr lang="pl-PL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pl-PL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potencjału </a:t>
            </a:r>
            <a:r>
              <a:rPr lang="pl-PL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ekonomicznego, społecznego </a:t>
            </a:r>
            <a:endParaRPr lang="pl-PL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92D050"/>
              </a:buClr>
              <a:buNone/>
            </a:pPr>
            <a:r>
              <a:rPr lang="pl-PL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 </a:t>
            </a:r>
            <a:r>
              <a:rPr lang="pl-PL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środowiskowego do rozwoju </a:t>
            </a:r>
            <a:r>
              <a:rPr lang="pl-PL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obszaru</a:t>
            </a:r>
          </a:p>
          <a:p>
            <a:pPr>
              <a:lnSpc>
                <a:spcPct val="150000"/>
              </a:lnSpc>
            </a:pP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Z:\Ewelina\logo LGD - PM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015" y="129074"/>
            <a:ext cx="991106" cy="99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956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Partnerzy wizyty studyjnej</a:t>
            </a:r>
            <a:endParaRPr lang="pl-PL" sz="4400" b="1" dirty="0">
              <a:solidFill>
                <a:srgbClr val="92D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1743" y="23320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pl-P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LGD Zielony Mosty </a:t>
            </a:r>
            <a:r>
              <a:rPr lang="pl-PL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Narwii</a:t>
            </a:r>
            <a:endParaRPr lang="pl-PL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pl-P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Stowarzyszenie </a:t>
            </a: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Społecznej Samopomocy – Lokalna Grupa Działania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pl-P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Stowarzyszenie Nasz Czerwińsk nad Wisłą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pl-P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Gmina Naruszewo</a:t>
            </a:r>
            <a:endParaRPr lang="pl-P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Z:\Ewelina\logo LGD - PM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190" y="388179"/>
            <a:ext cx="991106" cy="99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Uczestnicy wizyty studyjnej</a:t>
            </a:r>
            <a:endParaRPr lang="pl-PL" sz="4400" b="1" dirty="0">
              <a:solidFill>
                <a:srgbClr val="92D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Lokalna  Grupa Działania- Przyjazne Mazowsze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Lokalna Grupa Działania </a:t>
            </a:r>
            <a:r>
              <a:rPr lang="pl-P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Kurpsie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Razem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Lokalna Grupa Działania Równiny Wołomińskiej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Lokalna Grupa Działania Bądźmy Razem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Lokalna Grupa Działania Między Wisłą  a Kampinosem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Lokalna Grupa Działania Stowarzyszenie Rozwoju Ziemi Płockiej</a:t>
            </a: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Z:\Ewelina\logo LGD - PM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638"/>
            <a:ext cx="991106" cy="99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99392"/>
            <a:ext cx="8686800" cy="151703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/>
            </a:r>
            <a:b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LGD </a:t>
            </a:r>
            <a:r>
              <a:rPr lang="pl-PL" sz="4400" b="1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Spessart</a:t>
            </a:r>
            <a:r>
              <a:rPr lang="pl-PL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- Bawaria</a:t>
            </a:r>
            <a:r>
              <a:rPr lang="pl-PL" sz="4400" dirty="0">
                <a:solidFill>
                  <a:srgbClr val="92D050"/>
                </a:solidFill>
                <a:latin typeface="Monotype Corsiva" panose="03010101010201010101" pitchFamily="66" charset="0"/>
              </a:rPr>
              <a:t/>
            </a:r>
            <a:br>
              <a:rPr lang="pl-PL" sz="4400" dirty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4400" dirty="0">
                <a:solidFill>
                  <a:srgbClr val="92D050"/>
                </a:solidFill>
                <a:latin typeface="Monotype Corsiva" panose="03010101010201010101" pitchFamily="66" charset="0"/>
              </a:rPr>
              <a:t>Projekt „</a:t>
            </a:r>
            <a:r>
              <a:rPr lang="pl-PL" sz="4400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WaldErfahren</a:t>
            </a:r>
            <a:r>
              <a:rPr lang="pl-PL" sz="4400" dirty="0">
                <a:solidFill>
                  <a:srgbClr val="92D050"/>
                </a:solidFill>
                <a:latin typeface="Monotype Corsiva" panose="03010101010201010101" pitchFamily="66" charset="0"/>
              </a:rPr>
              <a:t>”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23528" y="1639774"/>
            <a:ext cx="4104455" cy="502958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l-PL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Wald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erFahren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„doświadczanie lasu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- projekt </a:t>
            </a:r>
            <a:r>
              <a:rPr lang="pl-PL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współpracy między dwoma LGD 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Spessart </a:t>
            </a:r>
            <a:r>
              <a:rPr lang="de-D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Main4Eck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dofinansowany został w ramach Inicjatywy </a:t>
            </a:r>
            <a:r>
              <a:rPr lang="de-D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 i</a:t>
            </a:r>
            <a:r>
              <a:rPr lang="pl-PL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wsparty przez</a:t>
            </a:r>
            <a:r>
              <a:rPr lang="de-D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prace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publiczne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Miejski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sojusznik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Spessart –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wnioskodawca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</a:t>
            </a:r>
            <a:r>
              <a:rPr lang="pl-PL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ował</a:t>
            </a:r>
            <a:r>
              <a:rPr lang="de-D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sieć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infrastruktury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dla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elektrycznych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rower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de-D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E- Bikes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wraz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partnerami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Kahlgrund Spessart,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Zachodni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Spessart </a:t>
            </a:r>
            <a:r>
              <a:rPr lang="de-D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de-DE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udniowy</a:t>
            </a:r>
            <a:r>
              <a:rPr lang="de-D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Spessart.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przyczynia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się </a:t>
            </a:r>
            <a:r>
              <a:rPr lang="de-D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de-DE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rozw</a:t>
            </a:r>
            <a:r>
              <a:rPr lang="pl-PL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oj</a:t>
            </a:r>
            <a:r>
              <a:rPr lang="de-DE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de-DE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przedsi</a:t>
            </a:r>
            <a:r>
              <a:rPr lang="pl-PL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ę</a:t>
            </a:r>
            <a:r>
              <a:rPr lang="de-DE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biorczości</a:t>
            </a:r>
            <a:r>
              <a:rPr lang="de-D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regionie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usługi-restauracje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hotele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sklepy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elektrycznymi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rowerami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ponieważ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przyci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de-DE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de-D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wielu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turystów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wzgl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ę</a:t>
            </a:r>
            <a:r>
              <a:rPr lang="de-D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swoje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walory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krajobrazowe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Jest przykładem na dobre wykorzystanie </a:t>
            </a:r>
            <a:r>
              <a:rPr lang="pl-PL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potencjalu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społecznego (partnerstwo),</a:t>
            </a:r>
            <a:r>
              <a:rPr lang="de-DE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ekonomiczn</a:t>
            </a:r>
            <a:r>
              <a:rPr lang="pl-PL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ego (a</a:t>
            </a:r>
            <a:r>
              <a:rPr lang="de-DE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ktywnoś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de-D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gospodarcza</a:t>
            </a:r>
            <a:r>
              <a:rPr lang="de-D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jednostek</a:t>
            </a:r>
            <a:r>
              <a:rPr lang="de-D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samorz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de-DE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dowych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oraz </a:t>
            </a:r>
            <a:r>
              <a:rPr lang="de-DE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zasobów</a:t>
            </a:r>
            <a:r>
              <a:rPr lang="de-DE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</a:t>
            </a:r>
            <a:r>
              <a:rPr lang="de-DE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rodowiska</a:t>
            </a:r>
            <a:r>
              <a:rPr lang="de-DE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naturalnego</a:t>
            </a:r>
            <a:r>
              <a:rPr lang="pl-PL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Z:\Ewelina\logo LGD - PM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638"/>
            <a:ext cx="991106" cy="99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3955" y="3356992"/>
            <a:ext cx="4716015" cy="313227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9016" y="1294074"/>
            <a:ext cx="2627784" cy="174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55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99392"/>
            <a:ext cx="8686800" cy="151703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/>
            </a:r>
            <a:b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/>
            </a:r>
            <a:b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 </a:t>
            </a:r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           </a:t>
            </a:r>
            <a:r>
              <a:rPr lang="de-DE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LGD </a:t>
            </a:r>
            <a:r>
              <a:rPr lang="de-DE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Simmern /</a:t>
            </a:r>
            <a:r>
              <a:rPr lang="de-DE" sz="4400" b="1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Hunsr</a:t>
            </a:r>
            <a:r>
              <a:rPr lang="pl-PL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ü</a:t>
            </a:r>
            <a:r>
              <a:rPr lang="de-DE" sz="4400" b="1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ck</a:t>
            </a:r>
            <a:r>
              <a:rPr lang="de-DE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- </a:t>
            </a:r>
            <a:r>
              <a:rPr lang="de-DE" sz="4400" b="1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Nadrenia</a:t>
            </a:r>
            <a:r>
              <a:rPr lang="de-DE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 </a:t>
            </a:r>
            <a:r>
              <a:rPr lang="de-DE" sz="4400" b="1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Palatynat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7848" y="1639774"/>
            <a:ext cx="3726160" cy="433449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l-PL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Najdłuższy w Niemczech most linowy (360 m) 100 m nad ziemią w centrum gór </a:t>
            </a:r>
            <a:r>
              <a:rPr lang="pl-PL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Hansrück</a:t>
            </a:r>
            <a:r>
              <a:rPr lang="pl-PL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(Pasmo górskie w Reńskich górach 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łupkowych). Pomysł </a:t>
            </a:r>
            <a:r>
              <a:rPr lang="pl-PL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budowy mostu narodził się w 2006r w ramach obywatelskich warsztatów odnowy wsi w celu rozwoju gminy </a:t>
            </a:r>
            <a:r>
              <a:rPr lang="pl-PL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Mörsdorf</a:t>
            </a:r>
            <a:r>
              <a:rPr lang="pl-PL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uznany jako niemożliwy do zrealizowania. Przed 5 laty trzech mieszkańców zainicjowało ponownie pomysł, który został pomyślnie i w całości 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zrealizowany w ramach Leadera. </a:t>
            </a:r>
            <a:r>
              <a:rPr lang="pl-PL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stanowi turystyczną atrakcję w gminie i w całym regionie. Projekt kosztował 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ogólnie </a:t>
            </a:r>
            <a:r>
              <a:rPr lang="pl-PL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miliony </a:t>
            </a:r>
            <a:r>
              <a:rPr lang="pl-PL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EURO. Sąsiednie gminy włożyły w 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tę </a:t>
            </a:r>
            <a:r>
              <a:rPr lang="pl-PL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inwestycję 100.000 EURO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Projekt jest wzorcowym przykładem na wykorzystanie potencjału środowiskowego i społecznego (inicjatywa oddolna, partnerstwo).</a:t>
            </a:r>
            <a:endParaRPr lang="pl-PL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Z:\Ewelina\logo LGD - PM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638"/>
            <a:ext cx="991106" cy="99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265744"/>
            <a:ext cx="3480004" cy="52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75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99392"/>
            <a:ext cx="8686800" cy="151703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/>
            </a:r>
            <a:b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/>
            </a:r>
            <a:b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 </a:t>
            </a:r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           </a:t>
            </a:r>
            <a:r>
              <a:rPr lang="de-DE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LGD </a:t>
            </a:r>
            <a:r>
              <a:rPr lang="de-DE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Simmern /</a:t>
            </a:r>
            <a:r>
              <a:rPr lang="de-DE" sz="4400" b="1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Hunsr</a:t>
            </a:r>
            <a:r>
              <a:rPr lang="pl-PL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ü</a:t>
            </a:r>
            <a:r>
              <a:rPr lang="de-DE" sz="4400" b="1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ck</a:t>
            </a:r>
            <a:r>
              <a:rPr lang="de-DE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- </a:t>
            </a:r>
            <a:r>
              <a:rPr lang="de-DE" sz="4400" b="1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Nadrenia</a:t>
            </a:r>
            <a:r>
              <a:rPr lang="de-DE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 </a:t>
            </a:r>
            <a:r>
              <a:rPr lang="de-DE" sz="4400" b="1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Palatynat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79512" y="1988840"/>
            <a:ext cx="4421856" cy="315503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l-PL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 „</a:t>
            </a:r>
            <a:r>
              <a:rPr lang="pl-PL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Geierlay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jest ogromną turystyczną </a:t>
            </a:r>
            <a:r>
              <a:rPr lang="pl-PL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atrakcją w 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terenie i całym regionie. Zarówno </a:t>
            </a:r>
            <a:r>
              <a:rPr lang="pl-PL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piękne krajobrazy jak i sam most przyciąga wielu 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turystów. S</a:t>
            </a:r>
            <a:r>
              <a:rPr lang="de-D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amorz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de-D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lokalny</a:t>
            </a:r>
            <a:r>
              <a:rPr lang="de-DE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otworzył się na pomysły mieszkańców i zaangażował do współpracy inne gminy stawiając na </a:t>
            </a:r>
            <a:r>
              <a:rPr lang="de-DE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potencjał ekonomiczny</a:t>
            </a:r>
            <a:r>
              <a:rPr lang="pl-PL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obszaru</a:t>
            </a:r>
            <a:r>
              <a:rPr lang="pl-PL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Z:\Ewelina\logo LGD - PM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638"/>
            <a:ext cx="991106" cy="99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4841" y="1556792"/>
            <a:ext cx="3941959" cy="26181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4509120"/>
            <a:ext cx="3054169" cy="20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0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99392"/>
            <a:ext cx="8686800" cy="151703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/>
            </a:r>
            <a:b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/>
            </a:r>
            <a:b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de-DE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LGD </a:t>
            </a:r>
            <a:r>
              <a:rPr lang="de-DE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Westerwald</a:t>
            </a:r>
            <a:r>
              <a:rPr lang="de-DE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,</a:t>
            </a:r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/>
            </a:r>
            <a:b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de-DE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 </a:t>
            </a:r>
            <a:r>
              <a:rPr lang="de-DE" sz="4400" b="1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Nadrenia</a:t>
            </a:r>
            <a:r>
              <a:rPr lang="de-DE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 </a:t>
            </a:r>
            <a:r>
              <a:rPr lang="de-DE" sz="4400" b="1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Palatynat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3898776" cy="510770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Przemysłowy 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 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przeżyć 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de-DE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Stöffel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dzieci i dorosłych to obszar </a:t>
            </a:r>
            <a:r>
              <a:rPr lang="de-DE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wynosz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de-DE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h.  Park  wydaje 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ę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być  dobrym centrum informacji </a:t>
            </a:r>
            <a:r>
              <a:rPr lang="de-DE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dotycz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de-DE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cych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epoki 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geologicznej trzeci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rz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ę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ogromne okno  </a:t>
            </a:r>
            <a:r>
              <a:rPr lang="de-DE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wychodz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okres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górnego </a:t>
            </a:r>
            <a:r>
              <a:rPr lang="de-DE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oligocenu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laty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Cały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bazalt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który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pokrył 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140h </a:t>
            </a:r>
            <a:r>
              <a:rPr lang="de-DE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obszar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de-DE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wysokość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m </a:t>
            </a:r>
            <a:r>
              <a:rPr lang="de-DE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pochodzi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z tamtych czasów. 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de-DE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wnież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skamieniałości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jeszcze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starsze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kilkaset lat, </a:t>
            </a:r>
            <a:r>
              <a:rPr lang="de-DE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które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znajdowały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 </a:t>
            </a:r>
            <a:r>
              <a:rPr lang="de-DE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pokryw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bazaltu, 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pochodz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de-DE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geologicznej </a:t>
            </a:r>
            <a:r>
              <a:rPr lang="de-DE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trzeci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rz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ę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du.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Warte 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zwiedzenia 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są 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imponuj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de-DE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budynki bazaltu 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eksploatacj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górniczej firmy Adrian z 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Urządzone muzeum i kawiarnia w budynkach kopalni jak i cała kopalnia 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atrakcją dla turystów i okolicznych </a:t>
            </a:r>
            <a:r>
              <a:rPr lang="de-DE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mieszkańców</a:t>
            </a:r>
            <a:r>
              <a:rPr lang="pl-PL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Projekt jest dobrym przykładem na wykorzystanie</a:t>
            </a:r>
            <a:r>
              <a:rPr lang="de-DE" sz="4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potencjał</a:t>
            </a:r>
            <a:r>
              <a:rPr lang="pl-PL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de-DE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środowiskow</a:t>
            </a:r>
            <a:r>
              <a:rPr lang="pl-PL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ego</a:t>
            </a:r>
            <a:r>
              <a:rPr lang="de-DE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rozwoju turystyki w regionie oraz zachowania </a:t>
            </a:r>
            <a:r>
              <a:rPr lang="de-DE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kulturowego i przyrodniczego</a:t>
            </a:r>
            <a:r>
              <a:rPr lang="pl-PL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dziedzictwa.</a:t>
            </a:r>
            <a:endParaRPr lang="pl-PL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pl-PL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Z:\Ewelina\logo LGD - PM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638"/>
            <a:ext cx="991106" cy="99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5648" y="881495"/>
            <a:ext cx="2339752" cy="155401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8045" y="2646188"/>
            <a:ext cx="2512086" cy="16684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1837" y="4525343"/>
            <a:ext cx="3060203" cy="203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60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99392"/>
            <a:ext cx="8686800" cy="151703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/>
            </a:r>
            <a:b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       </a:t>
            </a:r>
            <a:br>
              <a:rPr lang="pl-PL" sz="44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pl-PL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 </a:t>
            </a:r>
            <a:r>
              <a:rPr lang="de-DE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LGD Westerwald,</a:t>
            </a:r>
            <a:r>
              <a:rPr lang="pl-PL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/>
            </a:r>
            <a:br>
              <a:rPr lang="pl-PL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de-DE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 </a:t>
            </a:r>
            <a:r>
              <a:rPr lang="de-DE" sz="4400" b="1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Nadrenia</a:t>
            </a:r>
            <a:r>
              <a:rPr lang="de-DE" sz="44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 </a:t>
            </a:r>
            <a:r>
              <a:rPr lang="de-DE" sz="4400" b="1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Palatynat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417639"/>
            <a:ext cx="6995120" cy="225245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LGD WESTERWALD (Nadrenia Palatynat) - Sklep regionalny UNICUM. Celem operacji było odtworzenie regionalnej gospodarki i regionalnego kanału sprzedaży. Różne produkty od całkiem różnych producentów wprowadzono na rynek. Pod jednym dachem znajdują się artykuły spożywcze, sztuka i inne produkty. Projekt </a:t>
            </a:r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dofinansowany w ramach Leadera przyczynia 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się do </a:t>
            </a:r>
            <a:r>
              <a:rPr lang="pl-PL" sz="14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tworzenie krótkich łańcuchów </a:t>
            </a:r>
            <a:r>
              <a:rPr lang="pl-PL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dostaw oraz rozwijania </a:t>
            </a:r>
            <a:r>
              <a:rPr lang="pl-PL" sz="14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małego przetwórstwa lokalnego.</a:t>
            </a:r>
            <a:endParaRPr lang="pl-PL" sz="29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Z:\Ewelina\logo LGD - PM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570"/>
            <a:ext cx="991106" cy="99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501008"/>
            <a:ext cx="7921635" cy="25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954434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design slid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Slajdy z motywem Biznes (motyw Zielona fala)</Template>
  <TotalTime>2280</TotalTime>
  <Words>1102</Words>
  <Application>Microsoft Office PowerPoint</Application>
  <PresentationFormat>Pokaz na ekranie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Business design slide</vt:lpstr>
      <vt:lpstr>Slajd 1</vt:lpstr>
      <vt:lpstr>        Rekomendacje operacji realizowanych  w ramach inicjatywy LEADER przez niemieckie LGD z zakresu:</vt:lpstr>
      <vt:lpstr>Partnerzy wizyty studyjnej</vt:lpstr>
      <vt:lpstr>Uczestnicy wizyty studyjnej</vt:lpstr>
      <vt:lpstr> LGD Spessart- Bawaria Projekt „WaldErfahren” </vt:lpstr>
      <vt:lpstr>              LGD Simmern /Hunsrück- Nadrenia Palatynat  </vt:lpstr>
      <vt:lpstr>              LGD Simmern /Hunsrück- Nadrenia Palatynat  </vt:lpstr>
      <vt:lpstr>  LGD Westerwald,  Nadrenia Palatynat  </vt:lpstr>
      <vt:lpstr>          LGD Westerwald,  Nadrenia Palatynat  </vt:lpstr>
      <vt:lpstr>          LGD Mittleres Fuldatal- Hesja  </vt:lpstr>
      <vt:lpstr>                  LGD Diemelsee Nordwaldeck  </vt:lpstr>
      <vt:lpstr>                  LGD Diemelsee Nordwaldeck  </vt:lpstr>
      <vt:lpstr>                  LGD Diemelsee Nordwaldeck  </vt:lpstr>
      <vt:lpstr>                  LGD Diemelsee Nordwaldeck  </vt:lpstr>
      <vt:lpstr>                  LGD Diemelsee Nordwaldeck  </vt:lpstr>
      <vt:lpstr>                  LGD Diemelsee Nordwaldeck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[Przekaz biznesowy]</dc:title>
  <dc:creator>lokalna grupa</dc:creator>
  <cp:lastModifiedBy> </cp:lastModifiedBy>
  <cp:revision>244</cp:revision>
  <dcterms:created xsi:type="dcterms:W3CDTF">2014-09-18T09:35:15Z</dcterms:created>
  <dcterms:modified xsi:type="dcterms:W3CDTF">2017-09-28T08:11:08Z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